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57" r:id="rId3"/>
    <p:sldId id="309" r:id="rId4"/>
    <p:sldId id="310" r:id="rId5"/>
    <p:sldId id="311" r:id="rId6"/>
    <p:sldId id="312" r:id="rId7"/>
    <p:sldId id="313" r:id="rId8"/>
    <p:sldId id="258" r:id="rId9"/>
    <p:sldId id="262" r:id="rId10"/>
    <p:sldId id="308" r:id="rId11"/>
    <p:sldId id="260" r:id="rId12"/>
    <p:sldId id="259" r:id="rId13"/>
    <p:sldId id="261" r:id="rId14"/>
    <p:sldId id="274" r:id="rId15"/>
    <p:sldId id="275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293" r:id="rId24"/>
    <p:sldId id="299" r:id="rId25"/>
    <p:sldId id="300" r:id="rId26"/>
    <p:sldId id="291" r:id="rId27"/>
    <p:sldId id="292" r:id="rId28"/>
    <p:sldId id="288" r:id="rId29"/>
    <p:sldId id="289" r:id="rId30"/>
    <p:sldId id="290" r:id="rId31"/>
    <p:sldId id="277" r:id="rId32"/>
    <p:sldId id="279" r:id="rId33"/>
    <p:sldId id="282" r:id="rId34"/>
    <p:sldId id="283" r:id="rId35"/>
    <p:sldId id="284" r:id="rId36"/>
    <p:sldId id="285" r:id="rId37"/>
    <p:sldId id="297" r:id="rId38"/>
    <p:sldId id="298" r:id="rId39"/>
    <p:sldId id="278" r:id="rId40"/>
    <p:sldId id="286" r:id="rId41"/>
    <p:sldId id="287" r:id="rId42"/>
    <p:sldId id="296" r:id="rId43"/>
    <p:sldId id="294" r:id="rId44"/>
    <p:sldId id="295" r:id="rId45"/>
    <p:sldId id="270" r:id="rId46"/>
    <p:sldId id="280" r:id="rId47"/>
    <p:sldId id="281" r:id="rId48"/>
    <p:sldId id="265" r:id="rId49"/>
    <p:sldId id="268" r:id="rId50"/>
    <p:sldId id="266" r:id="rId51"/>
    <p:sldId id="272" r:id="rId52"/>
    <p:sldId id="27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3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51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61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74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09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25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038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1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10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17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29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94C1BA3-0359-41B5-9553-1091C0E2F959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102DDD-CC52-4110-BAD1-7542AFD4870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56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1F6C-716E-A727-83D9-8FB9D0DECC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674" y="591037"/>
            <a:ext cx="10058400" cy="1143001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IN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A78D3-D5DE-A35E-A759-80EC99154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445" y="1864548"/>
            <a:ext cx="10058400" cy="1143000"/>
          </a:xfrm>
        </p:spPr>
        <p:txBody>
          <a:bodyPr>
            <a:normAutofit/>
          </a:bodyPr>
          <a:lstStyle/>
          <a:p>
            <a:pPr rtl="0"/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Niraj </a:t>
            </a:r>
            <a:r>
              <a:rPr lang="en-IN" sz="16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Bhagchandani</a:t>
            </a:r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G23AI2087</a:t>
            </a:r>
            <a:endParaRPr lang="en-IN" sz="1600" b="0" dirty="0">
              <a:solidFill>
                <a:schemeClr val="tx1"/>
              </a:solidFill>
              <a:effectLst/>
            </a:endParaRPr>
          </a:p>
          <a:p>
            <a:pPr rtl="0"/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Shubham Raj - G23AI2028</a:t>
            </a:r>
            <a:endParaRPr lang="en-IN" sz="1600" b="0" dirty="0">
              <a:solidFill>
                <a:schemeClr val="tx1"/>
              </a:solidFill>
              <a:effectLst/>
            </a:endParaRPr>
          </a:p>
          <a:p>
            <a:r>
              <a:rPr lang="en-IN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Bhavesh Arora - G23AI2126</a:t>
            </a:r>
            <a:endParaRPr lang="en-IN" sz="1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93DF2-81E8-B059-C6EB-4943672A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368" y="4421952"/>
            <a:ext cx="1421620" cy="1421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E9C25-311B-FF41-2F54-B498F639F456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866CC-E7A5-1D8A-301E-129B949ACC66}"/>
              </a:ext>
            </a:extLst>
          </p:cNvPr>
          <p:cNvSpPr txBox="1"/>
          <p:nvPr/>
        </p:nvSpPr>
        <p:spPr>
          <a:xfrm>
            <a:off x="7814802" y="585231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Indian Institute of Technology (IIT) Jodhpur</a:t>
            </a:r>
            <a:br>
              <a:rPr lang="en-IN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B7F76-184E-5A42-B1B6-73DFA9C12585}"/>
              </a:ext>
            </a:extLst>
          </p:cNvPr>
          <p:cNvSpPr txBox="1"/>
          <p:nvPr/>
        </p:nvSpPr>
        <p:spPr>
          <a:xfrm>
            <a:off x="927674" y="3387082"/>
            <a:ext cx="419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Course:</a:t>
            </a:r>
            <a:r>
              <a:rPr lang="en-IN" dirty="0"/>
              <a:t> Big Data Management (BDM)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E51C3-DF73-336A-7028-BF94505A6EB0}"/>
              </a:ext>
            </a:extLst>
          </p:cNvPr>
          <p:cNvSpPr txBox="1"/>
          <p:nvPr/>
        </p:nvSpPr>
        <p:spPr>
          <a:xfrm>
            <a:off x="2025138" y="3886331"/>
            <a:ext cx="6953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Dr. Dip Sankar Banerjee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94F1B-65D0-C811-7D31-5EA66271BD11}"/>
              </a:ext>
            </a:extLst>
          </p:cNvPr>
          <p:cNvSpPr txBox="1"/>
          <p:nvPr/>
        </p:nvSpPr>
        <p:spPr>
          <a:xfrm>
            <a:off x="927674" y="3908585"/>
            <a:ext cx="419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Guided by: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D1D41-EADA-8E15-4CB9-835F98834A66}"/>
              </a:ext>
            </a:extLst>
          </p:cNvPr>
          <p:cNvSpPr txBox="1"/>
          <p:nvPr/>
        </p:nvSpPr>
        <p:spPr>
          <a:xfrm>
            <a:off x="927674" y="5002808"/>
            <a:ext cx="5768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226695" algn="ctr"/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POST GRADUATE DIPLOMA I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 DATA ENGINEERING</a:t>
            </a:r>
          </a:p>
          <a:p>
            <a:pPr marL="180340" indent="-226695" algn="ctr"/>
            <a:r>
              <a:rPr lang="en-US" b="1" dirty="0">
                <a:latin typeface="Aptos" panose="020B0004020202020204" pitchFamily="34" charset="0"/>
                <a:cs typeface="Times New Roman" panose="02020603050405020304" pitchFamily="18" charset="0"/>
              </a:rPr>
              <a:t>TRIMISTER - 3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71249E-03E3-2B12-497F-A6D423E3A52C}"/>
              </a:ext>
            </a:extLst>
          </p:cNvPr>
          <p:cNvSpPr txBox="1"/>
          <p:nvPr/>
        </p:nvSpPr>
        <p:spPr>
          <a:xfrm>
            <a:off x="927674" y="4671642"/>
            <a:ext cx="5768094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226695" algn="ctr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rgbClr val="0F476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DEPARTMENT OF AIDE </a:t>
            </a:r>
            <a:endParaRPr lang="en-US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85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312B8-42D1-CFFB-97C8-DDE7DB9B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104"/>
            <a:ext cx="12192000" cy="5464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E3EE69-1482-930D-572C-206E6FC180B7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570E3-4498-12E3-6892-5A0F01F8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A9BF-D7B1-D964-3083-7F116BD8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5414"/>
            <a:ext cx="10018713" cy="1564850"/>
          </a:xfrm>
        </p:spPr>
        <p:txBody>
          <a:bodyPr/>
          <a:lstStyle/>
          <a:p>
            <a:r>
              <a:rPr lang="en-US" dirty="0"/>
              <a:t>Exploratory Data Analysis of OpenStreetMap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16F4F-9E8F-605C-1B4D-699CA04E3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4"/>
          <a:stretch/>
        </p:blipFill>
        <p:spPr bwMode="auto">
          <a:xfrm>
            <a:off x="1547349" y="1863524"/>
            <a:ext cx="8998785" cy="42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7FA590-FB35-F3DC-173E-3CA81B37B5D9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3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C8A57-BDF1-8812-998D-78EA14AD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45807"/>
            <a:ext cx="10018713" cy="1366684"/>
          </a:xfrm>
        </p:spPr>
        <p:txBody>
          <a:bodyPr/>
          <a:lstStyle/>
          <a:p>
            <a:r>
              <a:rPr lang="en-US" dirty="0"/>
              <a:t>Graphical Insights from OpenStreetMap Data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611488-009C-99E5-38DF-22473C03DB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7754" y="1995075"/>
            <a:ext cx="10391826" cy="4051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fontAlgn="base">
              <a:lnSpc>
                <a:spcPct val="90000"/>
              </a:lnSpc>
              <a:buFontTx/>
              <a:buChar char="•"/>
              <a:tabLst/>
            </a:pPr>
            <a:r>
              <a:rPr lang="en-US" altLang="en-US" sz="1800" b="1" dirty="0"/>
              <a:t>Node Density Histogram:</a:t>
            </a:r>
            <a:br>
              <a:rPr lang="en-US" altLang="en-US" sz="1800" b="1" dirty="0"/>
            </a:br>
            <a:r>
              <a:rPr lang="en-US" altLang="en-US" sz="1800" b="1" dirty="0"/>
              <a:t>	</a:t>
            </a:r>
            <a:r>
              <a:rPr lang="en-US" altLang="en-US" sz="1800" dirty="0"/>
              <a:t>Displays the frequency distribution of nodes by latitude, highlighting areas with high mapping 	activity.</a:t>
            </a:r>
          </a:p>
          <a:p>
            <a:pPr marL="0" marR="0" lvl="0" fontAlgn="base">
              <a:lnSpc>
                <a:spcPct val="90000"/>
              </a:lnSpc>
              <a:buFontTx/>
              <a:buChar char="•"/>
              <a:tabLst/>
            </a:pPr>
            <a:r>
              <a:rPr lang="en-US" altLang="en-US" sz="1800" b="1" dirty="0"/>
              <a:t>Scatter Plot (Latitude vs Longitude):</a:t>
            </a:r>
            <a:br>
              <a:rPr lang="en-US" altLang="en-US" sz="1800" b="1" dirty="0"/>
            </a:br>
            <a:r>
              <a:rPr lang="en-US" altLang="en-US" sz="1800" b="1" dirty="0"/>
              <a:t>	</a:t>
            </a:r>
            <a:r>
              <a:rPr lang="en-US" altLang="en-US" sz="1800" dirty="0"/>
              <a:t>Visualizes the geographical spread of nodes, revealing dense urban clusters and sparse rural areas.</a:t>
            </a:r>
          </a:p>
          <a:p>
            <a:pPr marL="0" marR="0" lvl="0" fontAlgn="base">
              <a:lnSpc>
                <a:spcPct val="90000"/>
              </a:lnSpc>
              <a:buFontTx/>
              <a:buChar char="•"/>
              <a:tabLst/>
            </a:pPr>
            <a:r>
              <a:rPr lang="en-US" altLang="en-US" sz="1800" b="1" dirty="0"/>
              <a:t>Road Length Distribution:</a:t>
            </a:r>
            <a:br>
              <a:rPr lang="en-US" altLang="en-US" sz="1800" b="1" dirty="0"/>
            </a:br>
            <a:r>
              <a:rPr lang="en-US" altLang="en-US" sz="1800" b="1" dirty="0"/>
              <a:t>	</a:t>
            </a:r>
            <a:r>
              <a:rPr lang="en-US" altLang="en-US" sz="1800" dirty="0"/>
              <a:t>Shows the distribution of road lengths, providing insights into the structure of road networks.</a:t>
            </a:r>
          </a:p>
          <a:p>
            <a:pPr marL="0" marR="0" lvl="0" fontAlgn="base">
              <a:lnSpc>
                <a:spcPct val="90000"/>
              </a:lnSpc>
              <a:buFontTx/>
              <a:buChar char="•"/>
              <a:tabLst/>
            </a:pPr>
            <a:r>
              <a:rPr lang="en-US" altLang="en-US" sz="1800" b="1" dirty="0"/>
              <a:t>Node Density Heatmap:</a:t>
            </a:r>
            <a:br>
              <a:rPr lang="en-US" altLang="en-US" sz="1800" b="1" dirty="0"/>
            </a:br>
            <a:r>
              <a:rPr lang="en-US" altLang="en-US" sz="1800" b="1" dirty="0"/>
              <a:t>	</a:t>
            </a:r>
            <a:r>
              <a:rPr lang="en-US" altLang="en-US" sz="1800" dirty="0"/>
              <a:t>A heatmap that pinpoints regions with the highest node concentrations, indicating urban centers or 	areas with detailed mapping.</a:t>
            </a:r>
          </a:p>
          <a:p>
            <a:pPr marL="0" marR="0" lvl="0" fontAlgn="base">
              <a:lnSpc>
                <a:spcPct val="90000"/>
              </a:lnSpc>
              <a:buFontTx/>
              <a:buChar char="•"/>
              <a:tabLst/>
            </a:pPr>
            <a:r>
              <a:rPr lang="en-US" altLang="en-US" sz="1800" b="1" dirty="0"/>
              <a:t>Feature Type Frequency:</a:t>
            </a:r>
            <a:br>
              <a:rPr lang="en-US" altLang="en-US" sz="1800" b="1" dirty="0"/>
            </a:br>
            <a:r>
              <a:rPr lang="en-US" altLang="en-US" sz="1800" b="1" dirty="0"/>
              <a:t>	</a:t>
            </a:r>
            <a:r>
              <a:rPr lang="en-US" altLang="en-US" sz="1800" dirty="0"/>
              <a:t>Analyzes the frequency of different feature types, such as highways or residential roads, 	to 	understand the predominant map elements.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1BCF9-258C-627E-6470-A1D52B02789E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57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538DE39-FB04-803F-F92B-BFB83CB6C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43" y="708949"/>
            <a:ext cx="10018713" cy="5262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F91F1D-4E84-822E-5E34-3EE49D54C816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1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9BFCC-D24B-3DAF-2049-EF7BAEB3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27"/>
            <a:ext cx="12192000" cy="6290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51F4D8-73B6-9EE8-9758-61260E9DA6A4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7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D6BB1-09E2-1F42-B337-8CA33635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65"/>
            <a:ext cx="12192000" cy="5919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220237-D47B-BDE3-6810-72228FE0F431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21FA0-76AD-FF66-436F-C387EE2F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79" y="358140"/>
            <a:ext cx="9496069" cy="5599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DE2814-E8CA-523B-4949-EC86AB7F1D73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21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4B380-90A1-53F1-D407-DBB2DBFC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32" y="280219"/>
            <a:ext cx="8555411" cy="5591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7B5BF-C135-A165-2FF5-EF09109C1D98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0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0581F-0FDB-70CE-1375-C2721A3C1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44" y="199103"/>
            <a:ext cx="9852712" cy="5908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8C8FDE-7F8D-D742-0CF3-6096AB208742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4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3B15A-3FBD-2680-A38E-BCD50F8C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05" y="542678"/>
            <a:ext cx="9534589" cy="5772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EB329-D56E-B518-F84E-6255A08C4519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2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49D1-14D0-0B19-3668-43463CD3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84841"/>
            <a:ext cx="10018713" cy="1234912"/>
          </a:xfrm>
        </p:spPr>
        <p:txBody>
          <a:bodyPr/>
          <a:lstStyle/>
          <a:p>
            <a:r>
              <a:rPr lang="en-IN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62DFD-D535-13BC-0A6E-B68C95A7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09823"/>
            <a:ext cx="10018713" cy="38813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/>
          </a:p>
          <a:p>
            <a:r>
              <a:rPr lang="en-US" b="1" dirty="0"/>
              <a:t>Objective:</a:t>
            </a:r>
            <a:r>
              <a:rPr lang="en-US" dirty="0"/>
              <a:t> Leveraging OpenStreetMap (OSM) data for smarter city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Features: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Traffic heatmaps and congestion predictions.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Optimal route suggestions for emergency services.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Recommendations for expanding public transport.</a:t>
            </a:r>
          </a:p>
          <a:p>
            <a:pPr marL="285750" lvl="1"/>
            <a:r>
              <a:rPr lang="en-US" sz="2400" b="1" dirty="0"/>
              <a:t>Target Users: </a:t>
            </a:r>
            <a:r>
              <a:rPr lang="en-US" sz="2400" dirty="0"/>
              <a:t>City planners and decision-makers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8EC16-2239-2021-1195-A396CDC635D2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5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910AD-82F5-B427-2C64-5AE052D5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7" y="283843"/>
            <a:ext cx="10761406" cy="5851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F56498-024C-823D-4E04-FF3C185724DA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04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5560C-DD46-AD56-DA62-78E32D2F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53" y="221226"/>
            <a:ext cx="10250493" cy="6046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2ED0D-2693-8C40-69B8-94680891BC89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1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F7C4F-F268-DBA5-B82E-E71F4123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46" y="258097"/>
            <a:ext cx="10063107" cy="59993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9B33BD-1F4E-02F0-DBBC-1B8B373A5BB9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6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140CE-ECAC-AEA0-D77F-4B5641D7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63"/>
            <a:ext cx="12192000" cy="6178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86A33-A711-EE08-4422-33919D45EA53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923744-6227-87AD-A6BD-49501437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15"/>
            <a:ext cx="12192000" cy="6160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506F-A614-0F07-8DAA-7D9784BBFDB1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4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21E2A-0847-2FF4-2E56-F09C17E8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08"/>
            <a:ext cx="12192000" cy="6052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DE7D7-43E7-ED4B-F3F8-622353A0F441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2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684FC-34DB-B380-FDFD-FC66EE65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60"/>
            <a:ext cx="12192000" cy="61666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F90D7-0EF9-42D3-477D-7F515AA3B53A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367F67-6D4F-D5EF-5063-5E407575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50"/>
            <a:ext cx="12192000" cy="6151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F55BCA-AFC8-5024-AE76-104A766D551B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89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09690-2285-760F-D347-14C8B963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45"/>
            <a:ext cx="12192000" cy="6146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0C306-DEC6-5425-A764-59170792A258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BE1C5-B369-8EA9-17BF-CA3A231F7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47"/>
            <a:ext cx="12192000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CDAE8F-C975-EF2A-0326-4A567F5E4B02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7593E-35C4-6CC7-BBD1-14BDA124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This Project?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BBC48-52E0-48F4-8D3A-13C41DDBA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000" dirty="0"/>
              <a:t>As part of the </a:t>
            </a:r>
            <a:r>
              <a:rPr lang="en-IN" sz="2000" b="1" dirty="0"/>
              <a:t>Big Data Management – course </a:t>
            </a:r>
            <a:r>
              <a:rPr lang="en-IN" sz="2000" dirty="0"/>
              <a:t>at IIT Jodhpur, this project aims to demonstrate: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IN" sz="1600" b="1" dirty="0"/>
              <a:t>Understanding of Big Data tools and techniques</a:t>
            </a:r>
            <a:r>
              <a:rPr lang="en-IN" sz="1600" dirty="0"/>
              <a:t> like Google Big Query.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IN" sz="1600" dirty="0"/>
              <a:t>Practical application of geospatial data (OpenStreetMap) for urban planning.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0B965-5B1C-B83D-EB45-E72E25525FAC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1FDE8-95B9-6E34-0211-0BA70E3E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02"/>
            <a:ext cx="12192000" cy="6018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2BF954-C79C-0613-05FB-1B5F168A07F3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7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17FBD-EDE5-A972-1F9A-D2B0EE7F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969"/>
            <a:ext cx="12192000" cy="5590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4D651E-F9FA-172B-F4A8-D85EA794AA61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7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A072B-DE81-313C-8266-54CB40DE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56"/>
            <a:ext cx="12192000" cy="56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6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D16E2B-1B4E-BD88-E463-4EB58345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832"/>
            <a:ext cx="12192000" cy="5772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6B1B4-4B51-4934-2ED1-850D4CD0D798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65CF5-5398-CDD5-6109-6FFE7B053083}"/>
              </a:ext>
            </a:extLst>
          </p:cNvPr>
          <p:cNvSpPr txBox="1"/>
          <p:nvPr/>
        </p:nvSpPr>
        <p:spPr>
          <a:xfrm>
            <a:off x="294353" y="65820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92232-FAB6-1660-2225-8AC3DD918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598"/>
            <a:ext cx="12192000" cy="5760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12F4C-2E06-B7AC-E1B3-0076748DF9B1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CCD3D-52FA-A771-91D8-5AA34F180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598"/>
            <a:ext cx="12192000" cy="570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2D5CEF-BEEE-F3E0-D7B9-D59F1AE6C9E5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86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DFB95-C468-005E-7371-AFD5B9A9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292"/>
            <a:ext cx="12192000" cy="5706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31084-26F0-4DE3-D69C-488A8FED36A8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B664E-0165-025B-6FA2-E5C5A099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291"/>
            <a:ext cx="12192000" cy="57902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7AA193-3411-2E5D-DD3D-7EBE4855207F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8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34133-5AB6-AFBE-1B07-85052D37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7"/>
            <a:ext cx="12192000" cy="6108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B57304-A885-4909-6F4D-E74538F11FF5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33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0DF54-662D-91B5-7AE9-3893B0DD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550"/>
            <a:ext cx="12192000" cy="5090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38CBC9-F602-9D28-D01B-5A625EB1DDC7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CACC-E690-DF33-8BCC-7F2346D9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Connecting Big Query, OpenStreetMap Data, and Urban Planning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FF65E8-FD49-CAB8-7DED-B42517B9A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63648" y="2392877"/>
            <a:ext cx="10042429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Google Big Query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Enables real-time analysis of large datasets efficiently.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OpenStreetMap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 crowd-sourced, open dataset ideal for studying urban infrastructure.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Urban Planning Relevance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Provides insights into traffic, public transport, and road networks.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Helps design smarter solutions for city planners and policymakers.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126A0-2EF9-A835-59E8-29DD941986BD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1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052E9-5E8A-B191-64D9-76F16B2E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693"/>
            <a:ext cx="12192000" cy="5714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31436-3FE4-33D0-6228-54A7C669E4F2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8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C5C24A-0859-2704-C569-3E955D5C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718"/>
            <a:ext cx="12192000" cy="56902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B41929-F28D-A55B-FFF6-F66CDC346A2A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E043D-3B4C-1576-5C95-835C9C2E8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91"/>
            <a:ext cx="12192000" cy="5528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B92860-3F97-52F8-EA31-9673DC8FD1CF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2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9CABA-F789-0565-36A7-29DEBC4C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26"/>
            <a:ext cx="12192000" cy="6154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4D035-BBD9-EC1A-3F7E-E8AE9A374C9F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2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E5A98-39C3-CFC4-0976-B826A702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37"/>
            <a:ext cx="12192000" cy="60935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08D66A-E01D-EB90-DEA5-E1004F4A03ED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4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C6DE-8C56-E629-8AF4-9CC8CA62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700F2-C093-D3A9-55C9-A2E2F9F80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90" y="1950438"/>
            <a:ext cx="7280746" cy="40227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8E96A0-3B2A-E2FD-3A45-3F797E939163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4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619686-9EC1-3B07-9E2F-2C0347AE6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" t="2338" r="2401" b="2848"/>
          <a:stretch/>
        </p:blipFill>
        <p:spPr>
          <a:xfrm>
            <a:off x="1746622" y="801793"/>
            <a:ext cx="8693167" cy="524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3957A-1249-A5BF-7989-CCFB9184DBBF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BEE77-6709-45EC-05B0-E6D6BFD44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1" t="3263" r="2898" b="2253"/>
          <a:stretch/>
        </p:blipFill>
        <p:spPr>
          <a:xfrm>
            <a:off x="1234440" y="327660"/>
            <a:ext cx="9784080" cy="5737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97ADBC-9E84-3138-D26E-58EDA388F9BA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3CA8B-4FC4-3A55-2A19-02A6CABC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4749-C167-3797-18B6-748EE1FA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49976"/>
            <a:ext cx="10018713" cy="914400"/>
          </a:xfrm>
        </p:spPr>
        <p:txBody>
          <a:bodyPr>
            <a:normAutofit fontScale="90000"/>
          </a:bodyPr>
          <a:lstStyle/>
          <a:p>
            <a:r>
              <a:rPr lang="en-IN" dirty="0"/>
              <a:t> Exploration Workflow for </a:t>
            </a:r>
            <a:r>
              <a:rPr lang="en-IN" dirty="0" err="1"/>
              <a:t>planet_nodes</a:t>
            </a:r>
            <a:r>
              <a:rPr lang="en-IN" dirty="0"/>
              <a:t> Table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A759E7A-82A6-9A58-49B1-B938E115CB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78082" y="1901610"/>
            <a:ext cx="10431170" cy="409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1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/>
              <a:t>Visualization Details: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Each red dot represents a node, which could be an intersection, point of interest, or part of the road network.</a:t>
            </a:r>
            <a:endParaRPr lang="en-US" altLang="en-US" sz="1800" dirty="0"/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The map showcases the spatial layout of road networks worldwide using latitude and longitude.</a:t>
            </a:r>
            <a:endParaRPr lang="en-US" altLang="en-US" sz="1800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IN" sz="2400" b="1" dirty="0"/>
              <a:t>Key Insights:</a:t>
            </a:r>
            <a:endParaRPr lang="en-US" altLang="en-US" sz="2400" b="1" dirty="0"/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Dense clustering of nodes in regions like Europe, North America, and parts of Asia reflects high urbanization and detailed mapping.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Sparse node distribution in certain areas like deserts and oceans is expected due to less mapping activity or geographical constraints.</a:t>
            </a:r>
            <a:endParaRPr lang="en-US" altLang="en-US" sz="1800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en-US" sz="2400" b="1" dirty="0"/>
              <a:t>Use Cases: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Urban Planning:</a:t>
            </a:r>
            <a:r>
              <a:rPr lang="en-US" sz="1800" dirty="0"/>
              <a:t> Identifying high-density areas to optimize traffic flow.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Mapping Accuracy:</a:t>
            </a:r>
            <a:r>
              <a:rPr lang="en-US" sz="1800" dirty="0"/>
              <a:t> Highlighting regions with sparse node data for future mapping efforts.</a:t>
            </a:r>
            <a:endParaRPr lang="en-US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A2357-4EF6-4B01-9A55-8286BC8FE85D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36CBF-73DE-06C7-0051-02EFBC25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8EA8-8443-08CB-67D9-10301DBD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42" y="335666"/>
            <a:ext cx="10258686" cy="1268163"/>
          </a:xfrm>
        </p:spPr>
        <p:txBody>
          <a:bodyPr>
            <a:normAutofit fontScale="90000"/>
          </a:bodyPr>
          <a:lstStyle/>
          <a:p>
            <a:r>
              <a:rPr lang="en-IN" dirty="0"/>
              <a:t>Spatial Distribution of Roads from </a:t>
            </a:r>
            <a:r>
              <a:rPr lang="en-IN" dirty="0" err="1"/>
              <a:t>planet_ways</a:t>
            </a:r>
            <a:r>
              <a:rPr lang="en-IN" dirty="0"/>
              <a:t> table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7C7414-3E91-D813-CF3F-8A0AF5E60B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79258" y="2063663"/>
            <a:ext cx="10431170" cy="356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1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/>
              <a:t>Visualization Details: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The map shows roads as red lines plotted over a base map.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Roads are distributed spatially using Longitude and Latitude values from the </a:t>
            </a:r>
            <a:r>
              <a:rPr lang="en-US" sz="1800" dirty="0" err="1"/>
              <a:t>planet_ways</a:t>
            </a:r>
            <a:r>
              <a:rPr lang="en-US" sz="1800" dirty="0"/>
              <a:t> dataset.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IN" sz="2400" b="1" dirty="0"/>
              <a:t>Key Insights:</a:t>
            </a:r>
            <a:endParaRPr lang="en-US" altLang="en-US" sz="2400" b="1" dirty="0"/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Highlights major road networks, intersections, and connectivity in the region.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Provides a detailed view of urban and rural road infrastructure.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en-US" sz="2400" b="1" dirty="0"/>
              <a:t>Use Cases: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Infrastructure Planning:</a:t>
            </a:r>
            <a:r>
              <a:rPr lang="en-US" sz="1800" dirty="0"/>
              <a:t> Helps city planners identify regions with dense or sparse road networks.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Traffic Analysis:</a:t>
            </a:r>
            <a:r>
              <a:rPr lang="en-US" sz="1800" dirty="0"/>
              <a:t> Supports analysis of potential bottlenecks in the road layout.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Urban Development:</a:t>
            </a:r>
            <a:r>
              <a:rPr lang="en-US" sz="1800" dirty="0"/>
              <a:t> Assists in optimizing future road construction.</a:t>
            </a:r>
            <a:endParaRPr lang="en-US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7BB15-134A-73AB-2572-CB0AF3C2175F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5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8854-5EE2-870C-D97B-92A934B1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of This Presentation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BD214E-280D-5B7F-4939-3F3D31F03B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703255"/>
            <a:ext cx="1016311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showcase the technical understanding and application of:</a:t>
            </a:r>
          </a:p>
          <a:p>
            <a:pPr marL="475488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Big Query for large-scale data analysis.</a:t>
            </a:r>
          </a:p>
          <a:p>
            <a:pPr marL="475488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Visualization and insights derived from OpenStreetMap data.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Highlight how such tools can solve urban planning challenges like traffic optimization, public transport expansion, and sustainable infrastructure design.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0B676-BF0C-A66F-6DB3-F3ABE655F032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73EA0F5-2A9A-4B8B-AE85-1B531784F0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0872" y="989012"/>
            <a:ext cx="91316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/>
              <a:t>Spatial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3600" dirty="0"/>
              <a:t>Distribution of Roads from </a:t>
            </a:r>
            <a:r>
              <a:rPr lang="en-US" altLang="en-US" sz="3600" dirty="0" err="1"/>
              <a:t>planet_ways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57CC9-AC2E-3E12-0B59-C6277B440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72" y="1846263"/>
            <a:ext cx="9410581" cy="402272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BEDAC-2A00-8B2F-8706-55455D83CB0E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01B2C-2969-A06A-F46C-76128CECF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F89B-084E-ACF4-D3D8-E42D6CD5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68" y="428263"/>
            <a:ext cx="10258686" cy="1128711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Key Features: Insights from </a:t>
            </a:r>
            <a:r>
              <a:rPr lang="en-US" dirty="0" err="1"/>
              <a:t>planet_features</a:t>
            </a:r>
            <a:r>
              <a:rPr lang="en-US" dirty="0"/>
              <a:t> </a:t>
            </a:r>
            <a:r>
              <a:rPr lang="en-IN" dirty="0"/>
              <a:t>table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0E6201-3380-A806-3565-209AA07C6A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80415" y="1782312"/>
            <a:ext cx="10431170" cy="431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1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/>
              <a:t>Visualization Details: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The map overlays various geographic features, including roads (red lines), water bodies (blue), and green zones (parks or natural reserves).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Represents a highly detailed view of a specific region's infrastructure.</a:t>
            </a:r>
          </a:p>
          <a:p>
            <a:pPr marL="384048" lvl="2" indent="0" fontAlgn="base">
              <a:buNone/>
            </a:pPr>
            <a:r>
              <a:rPr lang="en-IN" sz="2400" b="1" dirty="0"/>
              <a:t>Key Insights:</a:t>
            </a:r>
            <a:endParaRPr lang="en-US" altLang="en-US" sz="2400" b="1" dirty="0"/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The visualization helps identify connections between urban areas, natural reserves, and transport networks.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dirty="0"/>
              <a:t>Highlights the spatial relationships between features, such as roads intersecting park boundaries or connecting urban centers.</a:t>
            </a:r>
          </a:p>
          <a:p>
            <a:pPr marL="384048" lvl="2" indent="0" fontAlgn="base">
              <a:buNone/>
            </a:pPr>
            <a:r>
              <a:rPr lang="en-US" altLang="en-US" sz="2400" b="1" dirty="0"/>
              <a:t>Use Cases: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Environmental Planning:</a:t>
            </a:r>
            <a:r>
              <a:rPr lang="en-US" sz="1800" dirty="0"/>
              <a:t> Identifying green zones and their interaction with urban development.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Infrastructure Design:</a:t>
            </a:r>
            <a:r>
              <a:rPr lang="en-US" sz="1800" dirty="0"/>
              <a:t> Optimizing road layouts based on surrounding features</a:t>
            </a:r>
            <a:r>
              <a:rPr lang="en-US" sz="1800" b="1" dirty="0"/>
              <a:t>.</a:t>
            </a:r>
            <a:endParaRPr lang="en-US" sz="1800" dirty="0"/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sz="1800" b="1" dirty="0"/>
              <a:t>Urban Analysis:</a:t>
            </a:r>
            <a:r>
              <a:rPr lang="en-US" sz="1800" dirty="0"/>
              <a:t> Analyzing connectivity and accessibility between key points of interest.</a:t>
            </a:r>
            <a:endParaRPr lang="en-US" alt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990FC-DC85-0A7B-3501-11D574E31E1C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235B3-799F-0555-DF99-3BB24309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9AE1C-C2C9-01ED-1B12-198A091334E9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20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DE21-1BE4-90E5-80C7-A20296CF0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Broader Implications of OSM Data Globally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311E-C418-CFFB-F653-7A669BAFC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Crowd-Sourced and Open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OSM is a free, open-source geospatial database with contributions from millions worldwide.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Continuously updated, making it highly reliable for real-time planning and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Global Reach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Covers a wide range of geographies, including underserved and under-mapped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Provides data for roads, buildings, amenities, natural features,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Versatile Applications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Widely used for transportation planning, disaster management, public health, and environmental monitoring.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Cost-Effective Solution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Reduces dependency on expensive proprietary geospatial datasets.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Easy integration with tools like Big Query, GIS software, and APIs for analytics and visualization.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46F981-F82E-23BC-D96B-BB675649BF0E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5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58CA-0BB3-53D9-0249-09CC36D6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Use OSM for Urban Planning?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75ED-C66E-F54E-9D62-0D544DEFA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800" b="1" dirty="0"/>
              <a:t>Detailed Data for Cities</a:t>
            </a:r>
            <a:r>
              <a:rPr lang="en-IN" sz="2800" dirty="0"/>
              <a:t>: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Includes essential features like road networks, traffic flows, public amenities, and zoning information.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b="1" dirty="0"/>
              <a:t>Real-Time Updates</a:t>
            </a:r>
            <a:r>
              <a:rPr lang="en-IN" sz="2800" dirty="0"/>
              <a:t>:</a:t>
            </a: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IN" sz="2000" dirty="0"/>
              <a:t>Keeps pace with rapidly changing urban landscapes.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800" b="1" dirty="0"/>
              <a:t>Interoperable</a:t>
            </a:r>
            <a:r>
              <a:rPr lang="en-IN" sz="28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/>
              <a:t>Easy integration with tools like Big Query, GIS software, and APIs for analytics and visualization.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D6E1F-4101-5F73-7416-6AFC4ACB431F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A938-3B2C-DA28-5FF4-E8172078E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40780"/>
            <a:ext cx="10018713" cy="899484"/>
          </a:xfrm>
        </p:spPr>
        <p:txBody>
          <a:bodyPr/>
          <a:lstStyle/>
          <a:p>
            <a:r>
              <a:rPr lang="en-IN" dirty="0"/>
              <a:t>Challenges &amp; Technological Approach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395AC9-D057-0640-C525-E1043B3642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59725" y="1789425"/>
            <a:ext cx="8197017" cy="436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fontAlgn="base">
              <a:lnSpc>
                <a:spcPct val="90000"/>
              </a:lnSpc>
              <a:buFontTx/>
            </a:pPr>
            <a:r>
              <a:rPr lang="en-US" altLang="en-US" sz="2000" b="1" dirty="0"/>
              <a:t>Title: Tackling Challenges with Technology</a:t>
            </a:r>
          </a:p>
          <a:p>
            <a:pPr marL="0" fontAlgn="base">
              <a:lnSpc>
                <a:spcPct val="90000"/>
              </a:lnSpc>
              <a:buFontTx/>
            </a:pPr>
            <a:r>
              <a:rPr lang="en-US" altLang="en-US" sz="2000" b="1" dirty="0"/>
              <a:t>Key Challenges:</a:t>
            </a:r>
          </a:p>
          <a:p>
            <a:pPr marL="560070" lvl="1" indent="-28575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Managing large datasets from OSM.</a:t>
            </a:r>
          </a:p>
          <a:p>
            <a:pPr marL="560070" lvl="1" indent="-28575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Real-time processing of traffic and transport data.</a:t>
            </a:r>
          </a:p>
          <a:p>
            <a:pPr marL="560070" lvl="1" indent="-28575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Ensuring application scalability and performance.</a:t>
            </a:r>
          </a:p>
          <a:p>
            <a:pPr marL="560070" lvl="1" indent="-28575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Building an intuitive user interface.</a:t>
            </a:r>
          </a:p>
          <a:p>
            <a:pPr marL="0" fontAlgn="base">
              <a:lnSpc>
                <a:spcPct val="90000"/>
              </a:lnSpc>
              <a:buFontTx/>
            </a:pPr>
            <a:r>
              <a:rPr lang="en-US" altLang="en-US" sz="2000" b="1" dirty="0"/>
              <a:t>Technological Solutions:</a:t>
            </a:r>
          </a:p>
          <a:p>
            <a:pPr marL="560070" lvl="1" indent="-285750" fontAlgn="base">
              <a:buFont typeface="Arial" panose="020B0604020202020204" pitchFamily="34" charset="0"/>
              <a:buChar char="•"/>
            </a:pPr>
            <a:r>
              <a:rPr lang="en-US" altLang="en-US" dirty="0"/>
              <a:t>Backend: Node.js, Express.js, PostgreSQL with </a:t>
            </a:r>
            <a:r>
              <a:rPr lang="en-US" altLang="en-US" dirty="0" err="1"/>
              <a:t>PostGIS</a:t>
            </a:r>
            <a:r>
              <a:rPr lang="en-US" altLang="en-US" dirty="0"/>
              <a:t>, </a:t>
            </a:r>
            <a:r>
              <a:rPr lang="en-US" altLang="en-US" dirty="0" err="1"/>
              <a:t>NodeDensity</a:t>
            </a:r>
            <a:r>
              <a:rPr lang="en-US" altLang="en-US" dirty="0"/>
              <a:t> Histogram, Scatterplot, </a:t>
            </a:r>
            <a:r>
              <a:rPr lang="en-US" altLang="en-US" dirty="0" err="1"/>
              <a:t>RoadLength</a:t>
            </a:r>
            <a:r>
              <a:rPr lang="en-US" altLang="en-US" dirty="0"/>
              <a:t> Distribution, Node Density Heatmap, Node Orientation, Feature Type Frequency.</a:t>
            </a:r>
          </a:p>
          <a:p>
            <a:pPr marL="560070" lvl="1" indent="-285750" fontAlgn="base">
              <a:buFont typeface="Arial" panose="020B0604020202020204" pitchFamily="34" charset="0"/>
              <a:buChar char="•"/>
            </a:pPr>
            <a:r>
              <a:rPr lang="en-US" altLang="en-US" dirty="0"/>
              <a:t>Frontend: React.js, Leaflet.js, Material-UI for UI and map visualization.</a:t>
            </a:r>
          </a:p>
          <a:p>
            <a:pPr marL="560070" lvl="1" indent="-285750" fontAlgn="base">
              <a:buFont typeface="Arial" panose="020B0604020202020204" pitchFamily="34" charset="0"/>
              <a:buChar char="•"/>
            </a:pPr>
            <a:r>
              <a:rPr lang="en-US" altLang="en-US" dirty="0"/>
              <a:t>Cloud: AWS for scalability (EC2, S3, Kubernetes).</a:t>
            </a:r>
          </a:p>
          <a:p>
            <a:pPr marL="560070" lvl="1" indent="-285750" fontAlgn="base">
              <a:buFont typeface="Arial" panose="020B0604020202020204" pitchFamily="34" charset="0"/>
              <a:buChar char="•"/>
            </a:pPr>
            <a:r>
              <a:rPr lang="en-US" altLang="en-US" dirty="0"/>
              <a:t>APIs: OpenStreetMap API for real-time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6FF1D-15FA-6236-627F-CADE251B89A1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2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69659-CDE2-AA5A-587C-D8909FA9C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4663-2E9D-2F31-161E-54DC60F3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712021"/>
            <a:ext cx="100187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IN" dirty="0" err="1"/>
              <a:t>ata</a:t>
            </a:r>
            <a:r>
              <a:rPr lang="en-IN" dirty="0"/>
              <a:t> Exploration Workflow for </a:t>
            </a:r>
            <a:r>
              <a:rPr lang="en-IN" dirty="0" err="1"/>
              <a:t>planet_nodes</a:t>
            </a:r>
            <a:r>
              <a:rPr lang="en-IN" dirty="0"/>
              <a:t> Table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3B94EFC-0972-3A46-C71B-0C23460BC7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84311" y="2362531"/>
            <a:ext cx="9685259" cy="318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1" fontAlgn="base">
              <a:lnSpc>
                <a:spcPct val="100000"/>
              </a:lnSpc>
              <a:buFont typeface="Arial" panose="020B0604020202020204" pitchFamily="34" charset="0"/>
              <a:buChar char="•"/>
              <a:tabLst/>
            </a:pPr>
            <a:r>
              <a:rPr lang="en-US" altLang="en-US" b="1" dirty="0"/>
              <a:t>Schema Details: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Key fields included: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id: Unique identifier for each node.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latitude and longitude: Geographical coordinates.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geometry: Geospatial representation.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 err="1"/>
              <a:t>osm_timestamp</a:t>
            </a:r>
            <a:r>
              <a:rPr lang="en-US" altLang="en-US" dirty="0"/>
              <a:t>: Timestamp of the last update.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 err="1"/>
              <a:t>all_tags</a:t>
            </a:r>
            <a:r>
              <a:rPr lang="en-US" altLang="en-US" dirty="0"/>
              <a:t>: Metadata about the feature (e.g., amenity, highway).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en-US" b="1" dirty="0"/>
              <a:t>Exploratory Data Analysis: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altLang="en-US" dirty="0"/>
              <a:t>Key Visualized and analyzed the latitude and longitude data to understand spatial patterns.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altLang="en-US" b="1" dirty="0"/>
              <a:t>Purpose of Analysis:</a:t>
            </a: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en-US" dirty="0"/>
              <a:t>To derive actionable insights for urban planning and infrastructure optimization using node-level data.</a:t>
            </a:r>
            <a:endParaRPr lang="en-US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91D5C-C497-FF63-03F4-19E8989960E5}"/>
              </a:ext>
            </a:extLst>
          </p:cNvPr>
          <p:cNvSpPr txBox="1"/>
          <p:nvPr/>
        </p:nvSpPr>
        <p:spPr>
          <a:xfrm>
            <a:off x="141953" y="6429674"/>
            <a:ext cx="1072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Mapping Tomorrow: Transforming Urban Infrastructure with OpenStreetMap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6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613</TotalTime>
  <Words>1639</Words>
  <Application>Microsoft Office PowerPoint</Application>
  <PresentationFormat>Widescreen</PresentationFormat>
  <Paragraphs>171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Arial</vt:lpstr>
      <vt:lpstr>Calibri</vt:lpstr>
      <vt:lpstr>Calibri Light</vt:lpstr>
      <vt:lpstr>Retrospect</vt:lpstr>
      <vt:lpstr>Mapping Tomorrow: Transforming Urban Infrastructure with OpenStreetMap Data</vt:lpstr>
      <vt:lpstr>Project Overview</vt:lpstr>
      <vt:lpstr>Why This Project? </vt:lpstr>
      <vt:lpstr>Connecting Big Query, OpenStreetMap Data, and Urban Planning</vt:lpstr>
      <vt:lpstr>Objective of This Presentation</vt:lpstr>
      <vt:lpstr>Broader Implications of OSM Data Globally</vt:lpstr>
      <vt:lpstr>Why Use OSM for Urban Planning?</vt:lpstr>
      <vt:lpstr>Challenges &amp; Technological Approach</vt:lpstr>
      <vt:lpstr>Data Exploration Workflow for planet_nodes Table</vt:lpstr>
      <vt:lpstr>PowerPoint Presentation</vt:lpstr>
      <vt:lpstr>Exploratory Data Analysis of OpenStreetMap Data</vt:lpstr>
      <vt:lpstr>Graphical Insights from OpenStreetMap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Analysis</vt:lpstr>
      <vt:lpstr>PowerPoint Presentation</vt:lpstr>
      <vt:lpstr>PowerPoint Presentation</vt:lpstr>
      <vt:lpstr> Exploration Workflow for planet_nodes Table</vt:lpstr>
      <vt:lpstr>Spatial Distribution of Roads from planet_ways table</vt:lpstr>
      <vt:lpstr>Spatial Distribution of Roads from planet_ways </vt:lpstr>
      <vt:lpstr>Visualizing Key Features: Insights from planet_features table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Bhavesh Arora</dc:creator>
  <cp:lastModifiedBy>DA43670</cp:lastModifiedBy>
  <cp:revision>62</cp:revision>
  <dcterms:created xsi:type="dcterms:W3CDTF">2024-12-13T10:10:54Z</dcterms:created>
  <dcterms:modified xsi:type="dcterms:W3CDTF">2024-12-16T13:28:52Z</dcterms:modified>
</cp:coreProperties>
</file>